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5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omments/comment7.xml" ContentType="application/vnd.openxmlformats-officedocument.presentationml.comments+xml"/>
  <Override PartName="/ppt/comments/comment16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14" r:id="rId2"/>
    <p:sldId id="346" r:id="rId3"/>
    <p:sldId id="301" r:id="rId4"/>
    <p:sldId id="327" r:id="rId5"/>
    <p:sldId id="303" r:id="rId6"/>
    <p:sldId id="269" r:id="rId7"/>
    <p:sldId id="325" r:id="rId8"/>
    <p:sldId id="326" r:id="rId9"/>
    <p:sldId id="324" r:id="rId10"/>
    <p:sldId id="350" r:id="rId11"/>
    <p:sldId id="302" r:id="rId12"/>
    <p:sldId id="306" r:id="rId13"/>
    <p:sldId id="323" r:id="rId14"/>
    <p:sldId id="343" r:id="rId15"/>
    <p:sldId id="349" r:id="rId16"/>
    <p:sldId id="305" r:id="rId17"/>
    <p:sldId id="307" r:id="rId18"/>
    <p:sldId id="309" r:id="rId19"/>
    <p:sldId id="328" r:id="rId20"/>
    <p:sldId id="329" r:id="rId21"/>
    <p:sldId id="332" r:id="rId22"/>
    <p:sldId id="333" r:id="rId23"/>
    <p:sldId id="334" r:id="rId24"/>
    <p:sldId id="335" r:id="rId25"/>
    <p:sldId id="271" r:id="rId26"/>
    <p:sldId id="273" r:id="rId27"/>
    <p:sldId id="312" r:id="rId28"/>
    <p:sldId id="310" r:id="rId29"/>
    <p:sldId id="27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262" r:id="rId38"/>
    <p:sldId id="319" r:id="rId39"/>
    <p:sldId id="320" r:id="rId40"/>
    <p:sldId id="330" r:id="rId41"/>
    <p:sldId id="321" r:id="rId42"/>
    <p:sldId id="344" r:id="rId43"/>
    <p:sldId id="322" r:id="rId44"/>
    <p:sldId id="331" r:id="rId45"/>
    <p:sldId id="345" r:id="rId46"/>
    <p:sldId id="259" r:id="rId47"/>
    <p:sldId id="282" r:id="rId48"/>
    <p:sldId id="281" r:id="rId49"/>
    <p:sldId id="315" r:id="rId50"/>
    <p:sldId id="285" r:id="rId51"/>
    <p:sldId id="276" r:id="rId52"/>
    <p:sldId id="260" r:id="rId53"/>
    <p:sldId id="284" r:id="rId54"/>
    <p:sldId id="275" r:id="rId55"/>
    <p:sldId id="280" r:id="rId56"/>
    <p:sldId id="348" r:id="rId57"/>
    <p:sldId id="34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ke  Seley" initials="AS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>
      <p:cViewPr>
        <p:scale>
          <a:sx n="100" d="100"/>
          <a:sy n="100" d="100"/>
        </p:scale>
        <p:origin x="-19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20">
    <p:pos x="10" y="10"/>
    <p:text>New green buidling initatives?
Water solutions?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6">
    <p:pos x="10" y="10"/>
    <p:text>New green buidling initatives?
Water solutions?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21">
    <p:pos x="10" y="10"/>
    <p:text>New green buidling initatives?
Water solutions?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7">
    <p:pos x="10" y="10"/>
    <p:text>New green buidling initatives?
Water solutions?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9">
    <p:pos x="10" y="10"/>
    <p:text>New green buidling initatives?
Water solutions?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1:01:46.433" idx="3">
    <p:pos x="10" y="10"/>
    <p:text>"Pilot program" approach? Start with early adopter states: CA, etc., prove the model, scale nationally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1:04:00.891" idx="4">
    <p:pos x="10" y="10"/>
    <p:text>"Good American" = "Patriot"!
Add "consumption" to list?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1:07:36.112" idx="5">
    <p:pos x="10" y="10"/>
    <p:text>Fund educational programs? Scholarship?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22">
    <p:pos x="10" y="10"/>
    <p:text>New green buidling initatives?
Water solutions?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1:02:06.821" idx="1">
    <p:pos x="10" y="10"/>
    <p:text>Guaranteed, measurable outcomes
Raise awareness, begin to change behavior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2">
    <p:pos x="10" y="10"/>
    <p:text>New green buidling initatives?
Water solutions?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8">
    <p:pos x="10" y="10"/>
    <p:text>New green buidling initatives?
Water solutions?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6">
    <p:pos x="10" y="10"/>
    <p:text>New green buidling initatives?
Water solutions?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4">
    <p:pos x="10" y="10"/>
    <p:text>New green buidling initatives?
Water solutions?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5">
    <p:pos x="10" y="10"/>
    <p:text>New green buidling initatives?
Water solutions?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7-16T10:59:27.967" idx="18">
    <p:pos x="10" y="10"/>
    <p:text>New green buidling initatives?
Water solutions?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191F5D-1853-445F-8178-5025285F9361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9D9378-94D5-4685-AB61-C97685760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208D90-00EC-4514-BF55-9A3494A947C0}" type="datetimeFigureOut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B77F20-91E1-4AE8-B986-60F10B55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4CE2B-182D-4552-B8AE-969A0EE2540F}" type="slidenum">
              <a:rPr lang="en-US"/>
              <a:pPr/>
              <a:t>10</a:t>
            </a:fld>
            <a:endParaRPr lang="en-US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896B82D-AC93-452A-A79D-C04AAE1EDCA5}" type="slidenum">
              <a:rPr lang="en-US" sz="1200">
                <a:solidFill>
                  <a:srgbClr val="000000"/>
                </a:solidFill>
                <a:ea typeface="MS PGothic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8600" y="6096000"/>
            <a:ext cx="67056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898989"/>
                </a:solidFill>
                <a:latin typeface="+mn-lt"/>
                <a:cs typeface="+mn-cs"/>
              </a:rPr>
              <a:t>A National Clean Energy Strategy</a:t>
            </a: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E5AF-9DD1-4871-AB55-8041B17F1284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800E-1DF0-40DD-9DBC-BF4AF580C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2A55-4EF9-4A0A-B9F1-3E33DF0D2F0C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7235-D5AA-4582-BCEB-9C01BD953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5FFB-9492-4A1F-90BB-1BDFEAEAB4B7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945B-1629-4B84-8738-1C98A445F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4151-649B-4F96-A662-7AE3E4BE2107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CF482-8091-41FB-9641-0ABD25D08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23A7-EA26-4B18-8060-530E33F704B5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3BA7-1A41-48B5-B86E-33616EEE7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4EBD-5683-4903-B201-326E820EC8CB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432A-21D2-48B0-9C81-CF6594D0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916F-944A-471E-8403-15E45F5D8F5E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E4A2-4B51-4804-8EB6-3AC71FCCE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3B24-DD24-45D9-BBA5-1E0E6244259E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4834-9D3F-401C-B209-24ECE05FE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228600" y="6096000"/>
            <a:ext cx="67056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898989"/>
                </a:solidFill>
                <a:latin typeface="+mn-lt"/>
                <a:cs typeface="+mn-cs"/>
              </a:rPr>
              <a:t>A National Clean Energy Strategy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888A-C360-4A87-A6BA-72241358798B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2FA6-5DFA-4273-B52E-842BB6128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8600" y="6096000"/>
            <a:ext cx="67056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898989"/>
                </a:solidFill>
                <a:latin typeface="+mn-lt"/>
                <a:cs typeface="+mn-cs"/>
              </a:rPr>
              <a:t>A National Clean Energy Strategy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36F8-4D19-457A-BAAA-A0A8BD361B7B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8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AFBA-B7AC-4DD7-8581-E65F7E1F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>
          <a:xfrm>
            <a:off x="228600" y="6096000"/>
            <a:ext cx="67056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898989"/>
                </a:solidFill>
                <a:latin typeface="+mn-lt"/>
                <a:cs typeface="+mn-cs"/>
              </a:rPr>
              <a:t>A National Clean Energy Strategy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BE8B-D12E-4A10-BB3F-965ABBB294F4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AB8E-0D61-495E-B8A2-3C82580D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927603-B4C7-4246-8CC9-4E97CAC9E315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58538C-4075-4283-BECC-3A59D2D9A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228600" y="6096000"/>
            <a:ext cx="67056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sz="3200" dirty="0">
                <a:solidFill>
                  <a:srgbClr val="898989"/>
                </a:solidFill>
                <a:latin typeface="+mn-lt"/>
                <a:cs typeface="+mn-cs"/>
              </a:rPr>
              <a:t>A National Clean Energy Strategy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www.kurzweilai.net/bios/frame.html?main=/bios/bio000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hyperlink" Target="http://www.mckinsey.com/clientservice/ccsi/greenhousegas.as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91440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“Clean Energy 2.0”</a:t>
            </a:r>
            <a:br>
              <a:rPr lang="en-US" dirty="0" smtClean="0"/>
            </a:b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“ABUNDANT Clean </a:t>
            </a:r>
            <a:r>
              <a:rPr lang="en-US" dirty="0" smtClean="0"/>
              <a:t>energy or bust”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47800"/>
            <a:ext cx="4489451" cy="4635501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38538" y="2133600"/>
            <a:ext cx="17192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-106" charset="0"/>
              </a:rPr>
              <a:t>SOLAR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962400"/>
            <a:ext cx="776288" cy="804863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037513" y="4419600"/>
            <a:ext cx="87788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Uranium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6213475" y="3136900"/>
            <a:ext cx="179388" cy="18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1063625" y="1384300"/>
            <a:ext cx="11287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World energy use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7772400" y="6400800"/>
            <a:ext cx="22860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Calibri" pitchFamily="-106" charset="0"/>
              </a:rPr>
              <a:t>R. Perez et al.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7927975" y="5256213"/>
            <a:ext cx="5715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COAL</a:t>
            </a: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4975" y="4995863"/>
            <a:ext cx="1216025" cy="1252538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8210550" y="3352800"/>
            <a:ext cx="5889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Oil</a:t>
            </a: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CFC"/>
              </a:clrFrom>
              <a:clrTo>
                <a:srgbClr val="FD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48000"/>
            <a:ext cx="666750" cy="685801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33" name="Text Box 18"/>
          <p:cNvSpPr txBox="1">
            <a:spLocks noChangeArrowheads="1"/>
          </p:cNvSpPr>
          <p:nvPr/>
        </p:nvSpPr>
        <p:spPr bwMode="auto">
          <a:xfrm>
            <a:off x="8313738" y="2432050"/>
            <a:ext cx="4492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Gas</a:t>
            </a: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243138"/>
            <a:ext cx="557213" cy="576263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35" name="Text Box 21"/>
          <p:cNvSpPr txBox="1">
            <a:spLocks noChangeArrowheads="1"/>
          </p:cNvSpPr>
          <p:nvPr/>
        </p:nvSpPr>
        <p:spPr bwMode="auto">
          <a:xfrm>
            <a:off x="6942138" y="1219200"/>
            <a:ext cx="601662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i="1">
                <a:solidFill>
                  <a:srgbClr val="000000"/>
                </a:solidFill>
                <a:latin typeface="Calibri" pitchFamily="-106" charset="0"/>
              </a:rPr>
              <a:t>   waves</a:t>
            </a:r>
          </a:p>
        </p:txBody>
      </p:sp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7063" y="1338263"/>
            <a:ext cx="109538" cy="109538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37" name="Text Box 24"/>
          <p:cNvSpPr txBox="1">
            <a:spLocks noChangeArrowheads="1"/>
          </p:cNvSpPr>
          <p:nvPr/>
        </p:nvSpPr>
        <p:spPr bwMode="auto">
          <a:xfrm>
            <a:off x="7075488" y="1649413"/>
            <a:ext cx="10017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Wind</a:t>
            </a:r>
          </a:p>
        </p:txBody>
      </p:sp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DFC"/>
              </a:clrFrom>
              <a:clrTo>
                <a:srgbClr val="FC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1463" y="1649413"/>
            <a:ext cx="465138" cy="484188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39" name="Text Box 28"/>
          <p:cNvSpPr txBox="1">
            <a:spLocks noChangeArrowheads="1"/>
          </p:cNvSpPr>
          <p:nvPr/>
        </p:nvSpPr>
        <p:spPr bwMode="auto">
          <a:xfrm>
            <a:off x="6783388" y="2505075"/>
            <a:ext cx="5667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OTEC</a:t>
            </a:r>
          </a:p>
        </p:txBody>
      </p:sp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362200"/>
            <a:ext cx="392113" cy="401638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6324600" y="3198813"/>
            <a:ext cx="7445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BIO</a:t>
            </a:r>
          </a:p>
        </p:txBody>
      </p:sp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9163" y="3048000"/>
            <a:ext cx="401637" cy="411163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0743" name="Text Box 34"/>
          <p:cNvSpPr txBox="1">
            <a:spLocks noChangeArrowheads="1"/>
          </p:cNvSpPr>
          <p:nvPr/>
        </p:nvSpPr>
        <p:spPr bwMode="auto">
          <a:xfrm>
            <a:off x="6140450" y="3789363"/>
            <a:ext cx="88900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alibri" pitchFamily="-106" charset="0"/>
              </a:rPr>
              <a:t>HYDRO</a:t>
            </a:r>
          </a:p>
        </p:txBody>
      </p:sp>
      <p:pic>
        <p:nvPicPr>
          <p:cNvPr id="16419" name="Picture 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733800"/>
            <a:ext cx="265113" cy="274638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pic>
        <p:nvPicPr>
          <p:cNvPr id="16420" name="Picture 3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CFC"/>
              </a:clrFrom>
              <a:clrTo>
                <a:srgbClr val="FE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401763"/>
            <a:ext cx="392113" cy="401637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304800" y="381000"/>
            <a:ext cx="86868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Primary resources: fuel supply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panacea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All </a:t>
            </a:r>
            <a:r>
              <a:rPr lang="en-US" dirty="0" smtClean="0"/>
              <a:t>energy supplied by the sun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The only truly renewable solution available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No other source can provide enough energy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u="sng" dirty="0" smtClean="0"/>
              <a:t>The only possibility for energy </a:t>
            </a:r>
            <a:r>
              <a:rPr lang="en-US" u="sng" dirty="0" smtClean="0"/>
              <a:t>abundance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we win?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Solar Energy Breakthrough - Via a 5-10x breakthrough in solar energy harnessing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All other paths lead to a guaranteed </a:t>
            </a:r>
            <a:r>
              <a:rPr lang="en-US" i="1" dirty="0" smtClean="0"/>
              <a:t>fast (worst case)</a:t>
            </a:r>
            <a:r>
              <a:rPr lang="en-US" dirty="0" smtClean="0"/>
              <a:t> or </a:t>
            </a:r>
            <a:r>
              <a:rPr lang="en-US" i="1" dirty="0" smtClean="0"/>
              <a:t>slow (best case)</a:t>
            </a:r>
            <a:r>
              <a:rPr lang="en-US" dirty="0" smtClean="0"/>
              <a:t> death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Planetary survival depends on: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Stemming the tide via interim efforts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Making sure we succeed in the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Principals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6180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Choose maximum time horizon to plan for solar energy breakthrough (e.g. ~30 years / 2040)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Guarantee solar breakthrough success by: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Making it a priority / </a:t>
            </a:r>
            <a:r>
              <a:rPr lang="en-US" sz="2600" u="sng" dirty="0" smtClean="0"/>
              <a:t>Non-optional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Increased investment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Team approach of R&amp;D, Scalability Engineering and Business Planning </a:t>
            </a:r>
            <a:r>
              <a:rPr lang="en-US" sz="2600" dirty="0" smtClean="0"/>
              <a:t>talent </a:t>
            </a:r>
            <a:r>
              <a:rPr lang="en-US" sz="1200" dirty="0" smtClean="0"/>
              <a:t>(see “Closing the Innovation Gap”, Judy </a:t>
            </a:r>
            <a:r>
              <a:rPr lang="en-US" sz="1200" dirty="0" err="1" smtClean="0"/>
              <a:t>Estrin</a:t>
            </a:r>
            <a:r>
              <a:rPr lang="en-US" sz="1200" dirty="0" smtClean="0"/>
              <a:t>)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In the interim only invest in rapidly deployable solutions that “stem the tide” until 2040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technology acceleration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Law of Accelerating Returns </a:t>
            </a:r>
            <a:br>
              <a:rPr lang="en-US" sz="2400" dirty="0" smtClean="0"/>
            </a:br>
            <a:r>
              <a:rPr lang="en-US" sz="2400" dirty="0" smtClean="0"/>
              <a:t>by   </a:t>
            </a:r>
            <a:r>
              <a:rPr lang="en-US" sz="2400" dirty="0" smtClean="0">
                <a:hlinkClick r:id="rId2"/>
              </a:rPr>
              <a:t>Ray </a:t>
            </a:r>
            <a:r>
              <a:rPr lang="en-US" sz="2400" dirty="0" err="1" smtClean="0">
                <a:hlinkClick r:id="rId2"/>
              </a:rPr>
              <a:t>Kurzweil</a:t>
            </a:r>
            <a:r>
              <a:rPr lang="en-US" sz="2400" dirty="0" smtClean="0"/>
              <a:t> (MIT)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“An analysis of the history of technology shows that technological change is exponential, contrary to the common-sense "intuitive linear" view. So we won't experience 100 years of progress in the 21st century -- it will be more like 20,000 years of progress (at today's rate).”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technology acceleration Graphs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085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2057400"/>
            <a:ext cx="41354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9639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Simplify the problem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554163"/>
            <a:ext cx="8915400" cy="45259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Break the problem into “easily” digestible parts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DON’T try to do a little bit of everything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Stage the rollout </a:t>
            </a:r>
            <a:r>
              <a:rPr lang="en-US" dirty="0" smtClean="0"/>
              <a:t>as </a:t>
            </a:r>
            <a:r>
              <a:rPr lang="en-US" dirty="0" smtClean="0"/>
              <a:t>specific actions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Short Term (ST) – Immediately actionable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Medium Term (MT) – Expansion of proven technologies (or about to be proven)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Long Term – (LT) Focus R&amp;D and Public/Private Collaboration on breakthrough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Staged Rollout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536438"/>
          <a:ext cx="8686804" cy="3949962"/>
        </p:xfrm>
        <a:graphic>
          <a:graphicData uri="http://schemas.openxmlformats.org/drawingml/2006/table">
            <a:tbl>
              <a:tblPr/>
              <a:tblGrid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620486"/>
                <a:gridCol w="97968"/>
                <a:gridCol w="522518"/>
                <a:gridCol w="620486"/>
              </a:tblGrid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 of ST Action Benefits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 of MT Action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1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 of LT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6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5E9EFF">
                            <a:alpha val="49000"/>
                          </a:srgbClr>
                        </a:gs>
                        <a:gs pos="100000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Benefits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0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Start Each Phase Now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5259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Begin </a:t>
            </a:r>
            <a:r>
              <a:rPr lang="en-US" dirty="0" smtClean="0"/>
              <a:t>today </a:t>
            </a:r>
            <a:r>
              <a:rPr lang="en-US" dirty="0" smtClean="0"/>
              <a:t>as appropriate for each phase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ST – Efficiency Programs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MT – Investment in Commercialization Support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LT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R&amp;D Focus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Pair with business development and engineering scalability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Strategy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91440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</a:t>
            </a:r>
            <a:r>
              <a:rPr lang="en-US" dirty="0" smtClean="0"/>
              <a:t>Declaration of </a:t>
            </a:r>
            <a:r>
              <a:rPr lang="en-US" dirty="0" smtClean="0"/>
              <a:t>Energy…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ABUNDANCE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2667000"/>
            <a:ext cx="3124200" cy="9144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2743200"/>
            <a:ext cx="3048000" cy="838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Focus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839200" cy="45259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Stage 1 –  (ST) Energy Efficiency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Stage 2 – (MT) Rapidly Deployable Renewable Energy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Stage 3 – (LT) Solar Energy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har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r:id="rId3" imgW="6096528" imgH="4066384" progId="Excel.Chart.8">
              <p:embed/>
            </p:oleObj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har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r:id="rId3" imgW="6096528" imgH="4066384" progId="Excel.Chart.8">
              <p:embed/>
            </p:oleObj>
          </a:graphicData>
        </a:graphic>
      </p:graphicFrame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Char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2" r:id="rId3" imgW="6096528" imgH="4066384" progId="Excel.Chart.8">
              <p:embed/>
            </p:oleObj>
          </a:graphicData>
        </a:graphic>
      </p:graphicFrame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har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r:id="rId3" imgW="6096528" imgH="4066384" progId="Excel.Chart.8">
              <p:embed/>
            </p:oleObj>
          </a:graphicData>
        </a:graphic>
      </p:graphicFrame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1 (ST) – ENERGY Efficiency (20%)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CONSERVATION is the best opportunity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Focus on: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Guaranteed, measurable outcomes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Opportunities with quick </a:t>
            </a:r>
            <a:r>
              <a:rPr lang="en-US" dirty="0" smtClean="0"/>
              <a:t>ROI (i.e. “some not all”)</a:t>
            </a:r>
            <a:endParaRPr lang="en-US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Raise awareness, begin to change behavior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Gets everyone’s “head in the game”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Begins to show some progress / stem the tide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Breeds a new culture of success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Establishes general belief that we can 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2 (MT)  – Renewable Energy (20%)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48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Invest now and drive support policies for: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Energy technology deployments that begin to move the bar (&gt;1% of energy use)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MUST be MUCH BETTER than corn ethanol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Changing the way we build communities and live so as to use less energy as a society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Focus is on: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Alternative fuels </a:t>
            </a:r>
            <a:r>
              <a:rPr lang="en-US" sz="2000" dirty="0" smtClean="0"/>
              <a:t>WITHOUT the “food vs. fuel” tradeoff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Wind power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Land use policies that focus on higher density and improved quality of living (New Urbanism)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Green building initiatives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Supported by exceptional public transit system investment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Accelerates the “stem the tide” phase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Reinforces that we are winning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Energy Use Replacement Targets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2743200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Transportation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smtClean="0"/>
              <a:t>Gasoline &gt;50%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smtClean="0"/>
              <a:t>Diesel ~25%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Electricity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smtClean="0"/>
              <a:t>~50% coal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Domestic Heating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smtClean="0"/>
              <a:t>Natural gas ~25%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/>
              <a:t>Nitrogen Fertilizer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800" dirty="0" smtClean="0"/>
              <a:t>Natural Gas ~ 3% </a:t>
            </a:r>
          </a:p>
        </p:txBody>
      </p:sp>
      <p:pic>
        <p:nvPicPr>
          <p:cNvPr id="44036" name="Picture 7" descr="http://knol.google.com/k/-/-/ltc02gtfr337/yj2jzw/tree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1524000"/>
            <a:ext cx="5610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2 – Intelligent energy replacement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Wherever possible, replace current energy uses with infrastructure compatible </a:t>
            </a:r>
            <a:r>
              <a:rPr lang="en-US" sz="3000" dirty="0" err="1" smtClean="0"/>
              <a:t>renewables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Transport Fuels – Focus on transition fuels that work with existing vehicles and infrastructure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Nitrogen Fertilizer – Replace with cheaper biomass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Don’t invest in new </a:t>
            </a:r>
            <a:r>
              <a:rPr lang="en-US" sz="3000" dirty="0" smtClean="0"/>
              <a:t>approaches that are only </a:t>
            </a:r>
            <a:r>
              <a:rPr lang="en-US" sz="3000" dirty="0" smtClean="0"/>
              <a:t>somewhat </a:t>
            </a:r>
            <a:r>
              <a:rPr lang="en-US" sz="3000" dirty="0" smtClean="0"/>
              <a:t>better.  </a:t>
            </a:r>
            <a:r>
              <a:rPr lang="en-US" sz="3000" u="sng" dirty="0" smtClean="0"/>
              <a:t>Time</a:t>
            </a:r>
            <a:r>
              <a:rPr lang="en-US" sz="3000" dirty="0" smtClean="0"/>
              <a:t> </a:t>
            </a:r>
            <a:r>
              <a:rPr lang="en-US" sz="3000" dirty="0" smtClean="0"/>
              <a:t>and cost of new infrastructure </a:t>
            </a:r>
            <a:r>
              <a:rPr lang="en-US" sz="3000" dirty="0" smtClean="0"/>
              <a:t>investments </a:t>
            </a:r>
            <a:r>
              <a:rPr lang="en-US" sz="3000" dirty="0" smtClean="0"/>
              <a:t>are too long or too high (e.g. 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2, </a:t>
            </a:r>
            <a:r>
              <a:rPr lang="en-US" sz="3000" dirty="0" smtClean="0"/>
              <a:t>Cellulosic ethanol)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3 (LT) – Solar Energy Breakthrough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Invest now and drive support policies for: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Solar energy technologies that have the potential to SOLVE our energy problem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MUST be able to provide an </a:t>
            </a:r>
            <a:r>
              <a:rPr lang="en-US" sz="2400" u="sng" dirty="0" smtClean="0"/>
              <a:t>ABUNDANCE</a:t>
            </a:r>
            <a:r>
              <a:rPr lang="en-US" sz="2400" dirty="0" smtClean="0"/>
              <a:t> of energy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Focus is on: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u="sng" dirty="0" smtClean="0"/>
              <a:t>SOLAR ENERGY</a:t>
            </a:r>
            <a:r>
              <a:rPr lang="en-US" sz="2400" dirty="0" smtClean="0"/>
              <a:t> – Truly next-generation approaches that leapfrog the current technology (e.g. multi-spectral)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u="sng" dirty="0" smtClean="0"/>
              <a:t>ENERGY STORAGE</a:t>
            </a:r>
            <a:r>
              <a:rPr lang="en-US" sz="2400" dirty="0" smtClean="0"/>
              <a:t> – Provides 24 hour energy </a:t>
            </a:r>
            <a:r>
              <a:rPr lang="en-US" sz="2400" dirty="0" smtClean="0"/>
              <a:t>supply but less critical with energy abundance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Treat like a moon shot – All-hands-on-deck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8458200" cy="480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Create millions of </a:t>
            </a:r>
            <a:r>
              <a:rPr lang="en-US" sz="3200" dirty="0" smtClean="0"/>
              <a:t>NEW </a:t>
            </a:r>
            <a:r>
              <a:rPr lang="en-US" sz="3200" dirty="0" smtClean="0"/>
              <a:t>Jobs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Spark Economic expansion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achieve Energy Independence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provide Food security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while Saving the Planet (…for free)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9144000" cy="1222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How to…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7170" r:id="rId3" imgW="7693819" imgH="4852837" progId="Excel.Chart.8">
              <p:embed/>
            </p:oleObj>
          </a:graphicData>
        </a:graphic>
      </p:graphicFrame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8194" r:id="rId3" imgW="7693819" imgH="4852837" progId="Excel.Chart.8">
              <p:embed/>
            </p:oleObj>
          </a:graphicData>
        </a:graphic>
      </p:graphicFrame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9218" r:id="rId3" imgW="7693819" imgH="4852837" progId="Excel.Chart.8">
              <p:embed/>
            </p:oleObj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10242" r:id="rId3" imgW="7693819" imgH="4852837" progId="Excel.Chart.8">
              <p:embed/>
            </p:oleObj>
          </a:graphicData>
        </a:graphic>
      </p:graphicFrame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11266" r:id="rId3" imgW="7693819" imgH="4852837" progId="Excel.Chart.8">
              <p:embed/>
            </p:oleObj>
          </a:graphicData>
        </a:graphic>
      </p:graphicFrame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12290" r:id="rId3" imgW="7693819" imgH="4852837" progId="Excel.Chart.8">
              <p:embed/>
            </p:oleObj>
          </a:graphicData>
        </a:graphic>
      </p:graphicFrame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Chart 1"/>
          <p:cNvGraphicFramePr>
            <a:graphicFrameLocks/>
          </p:cNvGraphicFramePr>
          <p:nvPr/>
        </p:nvGraphicFramePr>
        <p:xfrm>
          <a:off x="685800" y="1397000"/>
          <a:ext cx="7696200" cy="4851400"/>
        </p:xfrm>
        <a:graphic>
          <a:graphicData uri="http://schemas.openxmlformats.org/presentationml/2006/ole">
            <p:oleObj spid="_x0000_s13314" r:id="rId3" imgW="7693819" imgH="4852837" progId="Excel.Chart.8">
              <p:embed/>
            </p:oleObj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3000" y="304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Future Fossil Fuel Energy Consumption</a:t>
            </a:r>
          </a:p>
          <a:p>
            <a:pPr algn="ctr"/>
            <a:r>
              <a:rPr lang="en-US" sz="2000"/>
              <a:t>After Solar Breakthrough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new dept of clean energy (DCE)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DCE - Create a new government department who’s sole focus is the development and rapid deployment of CLEAN ENERGY (Stages 1 – 3)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Recruit best and brightest who have passion and vision from DOE, USDA , Academia and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Rename DOE = “Department of Old Energy”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Investments – Infrastructure (ST MT LT)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National </a:t>
            </a:r>
            <a:r>
              <a:rPr lang="en-US" sz="3000" dirty="0" smtClean="0"/>
              <a:t>Direct Current Electric Grid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Grid reliability and redundancy (“Internet of Energy”)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“Smart Grid” Technology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Grid-scale </a:t>
            </a:r>
            <a:r>
              <a:rPr lang="en-US" sz="3000" dirty="0" smtClean="0"/>
              <a:t>Energy </a:t>
            </a:r>
            <a:r>
              <a:rPr lang="en-US" sz="3000" dirty="0" smtClean="0"/>
              <a:t>Storage (lower priority)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New N-Hydrogen3 Carbon-Free Liquid Fuel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Myths &amp; Truths about Clean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approach to </a:t>
            </a:r>
            <a:r>
              <a:rPr lang="en-US" dirty="0" err="1" smtClean="0"/>
              <a:t>govt</a:t>
            </a:r>
            <a:r>
              <a:rPr lang="en-US" dirty="0" smtClean="0"/>
              <a:t> funding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Adopt business-like approach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Think about lifecycle funding not just R&amp;D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Use Best Practices from the best industrial companies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govt</a:t>
            </a:r>
            <a:r>
              <a:rPr lang="en-US" dirty="0" smtClean="0"/>
              <a:t> funding Details (1 of 2)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Create a new government investment fund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“Energy Independence Fund”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$25B per year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Behaves like the largest venture capital fund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Retains a </a:t>
            </a:r>
            <a:r>
              <a:rPr lang="en-US" u="sng" dirty="0" smtClean="0"/>
              <a:t>never-</a:t>
            </a:r>
            <a:r>
              <a:rPr lang="en-US" u="sng" dirty="0" err="1" smtClean="0"/>
              <a:t>dilutable</a:t>
            </a:r>
            <a:r>
              <a:rPr lang="en-US" dirty="0" smtClean="0"/>
              <a:t> 1% economic interest in everything it funds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Over time the fund will easily pay for itself </a:t>
            </a:r>
            <a:r>
              <a:rPr lang="en-US" dirty="0" smtClean="0"/>
              <a:t>- if </a:t>
            </a:r>
            <a:r>
              <a:rPr lang="en-US" dirty="0" smtClean="0"/>
              <a:t>not make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govt</a:t>
            </a:r>
            <a:r>
              <a:rPr lang="en-US" dirty="0" smtClean="0"/>
              <a:t> funding Details (2 of 2)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Staged Investments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Fund every (even seemingly crazy) research idea (will naturally be the smallest portion of the fund)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Support research successes through the “investment valley of death” stage – THIS IS MISSING TODAY and is killing advancement of innovation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Typical needs are first pilot scale facility or initial commercial prototype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Subsidize as needed new products or fuel technologies until economies of scale kick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</a:t>
            </a:r>
            <a:r>
              <a:rPr lang="en-US" dirty="0" err="1" smtClean="0"/>
              <a:t>Govt</a:t>
            </a:r>
            <a:r>
              <a:rPr lang="en-US" dirty="0" smtClean="0"/>
              <a:t> / Business partnership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48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A new public- private partnership as a government service.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Focus is melding business oversight/guidance with R&amp;D.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Study most successful industrial businesses that already do this internally to guide basic R&amp;D investments into large scale businesses.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Examples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3M – Post-it Notes			IBM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Siemens				HP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Partnership details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Businesses “volunteer” employees with a variety of skills ranging from R&amp;D, Scalability Engineering and Business Development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Businesses that participate get inside track on new commercialization opportunities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Participants also get a % economic interest in the upside of the projects that become commercial whether  they work on them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1 – Conservation </a:t>
            </a:r>
            <a:r>
              <a:rPr lang="en-US" dirty="0" err="1" smtClean="0"/>
              <a:t>STrategy</a:t>
            </a:r>
            <a:endParaRPr 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Begin with an assessment in order of “best bang for the buck” opportunity for energy reduction with high ROI  (see McKinsey study </a:t>
            </a:r>
            <a:r>
              <a:rPr lang="en-US" sz="2800" dirty="0" smtClean="0">
                <a:hlinkClick r:id="rId2"/>
              </a:rPr>
              <a:t>http://www.mckinsey.com/clientservice/ccsi/greenhousegas.asp</a:t>
            </a:r>
            <a:r>
              <a:rPr lang="en-US" sz="2800" dirty="0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Prioritize the “short list” and create education programs for businesses and homes to drive adoption and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Stage 1 – Conservation Programs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Nationwide Efficiency Leadership Campaign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/>
              <a:t>Train all children to think differently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Think about using only what is needed, don’t be wasteful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Get kids to positively influence their parents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/>
              <a:t>Get every adult American to think the same way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/>
              <a:t>Make the definition of being a “Good </a:t>
            </a:r>
            <a:r>
              <a:rPr lang="en-US" sz="2600" dirty="0" err="1" smtClean="0"/>
              <a:t>American”a.k.a</a:t>
            </a:r>
            <a:r>
              <a:rPr lang="en-US" sz="2600" dirty="0" smtClean="0"/>
              <a:t>. “Patriot” is to demand efficient: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Products (and packaging)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Buildings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Services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/>
              <a:t>Transportation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000" dirty="0" smtClean="0"/>
              <a:t>Educate Businesses and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Stage 2 – Renewable energy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Wind power – Deploy windmills in lock step with grid expansion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Alternative Fuels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Drop support for any </a:t>
            </a:r>
            <a:r>
              <a:rPr lang="en-US" sz="2400" dirty="0" smtClean="0"/>
              <a:t>food-only </a:t>
            </a:r>
            <a:r>
              <a:rPr lang="en-US" sz="2400" dirty="0" smtClean="0"/>
              <a:t>fuels such as corn ethanol and soy bio-diesel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Prioritize better fuels such as </a:t>
            </a:r>
            <a:r>
              <a:rPr lang="en-US" sz="2400" dirty="0" err="1" smtClean="0"/>
              <a:t>butanol</a:t>
            </a:r>
            <a:r>
              <a:rPr lang="en-US" sz="2400" dirty="0" smtClean="0"/>
              <a:t>, </a:t>
            </a:r>
            <a:r>
              <a:rPr lang="en-US" sz="2400" dirty="0" err="1" smtClean="0"/>
              <a:t>dimethyl</a:t>
            </a:r>
            <a:r>
              <a:rPr lang="en-US" sz="2400" dirty="0" smtClean="0"/>
              <a:t> ether (DME) and bio-ammonia fertilizer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Support electric </a:t>
            </a:r>
            <a:r>
              <a:rPr lang="en-US" sz="2400" dirty="0" smtClean="0"/>
              <a:t>vehicles with on-board backup energy sources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New N-Hydrogen3 Fuel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Stage 2 – Land Use and Transit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Re-think land and community development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Reward higher density development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Encourage investment in truly effective public transit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Support community vehicle-share approaches (e.g. </a:t>
            </a:r>
            <a:r>
              <a:rPr lang="en-US" dirty="0" err="1" smtClean="0"/>
              <a:t>ZipCar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Myths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554163"/>
            <a:ext cx="8991600" cy="45259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050" dirty="0" smtClean="0"/>
              <a:t>We can’t scale new energy solutions fast enough</a:t>
            </a:r>
          </a:p>
          <a:p>
            <a:pPr eaLnBrk="1" hangingPunct="1"/>
            <a:r>
              <a:rPr lang="en-US" sz="3050" dirty="0" smtClean="0"/>
              <a:t>We can’t afford it</a:t>
            </a:r>
          </a:p>
          <a:p>
            <a:pPr eaLnBrk="1" hangingPunct="1"/>
            <a:r>
              <a:rPr lang="en-US" sz="3050" dirty="0" smtClean="0"/>
              <a:t>We don’t have enough time to save the planet</a:t>
            </a:r>
          </a:p>
          <a:p>
            <a:pPr eaLnBrk="1" hangingPunct="1"/>
            <a:r>
              <a:rPr lang="en-US" sz="3050" dirty="0" smtClean="0"/>
              <a:t>We have to do “a little bit of everything”</a:t>
            </a:r>
          </a:p>
          <a:p>
            <a:pPr eaLnBrk="1" hangingPunct="1"/>
            <a:r>
              <a:rPr lang="en-US" sz="3050" dirty="0" smtClean="0"/>
              <a:t>We have plenty of natural gas to fall back on</a:t>
            </a:r>
          </a:p>
          <a:p>
            <a:pPr eaLnBrk="1" hangingPunct="1"/>
            <a:endParaRPr lang="en-US" sz="3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Stage 3 – Solar Energy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67836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Set a goal to achieve ENERGY INDEPENDENCE if not ABUNDANCE by 2040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Focus on the only truly renewable source of energy we have – SOLAR ENERGY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Also support advancement in energy storage technologies (e.g. batteries or super-capacitors)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000" dirty="0" smtClean="0"/>
              <a:t>With proper focus, management and funding WE WILL ACHIEVE THIS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How to Sell It - “The Spin”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Being American = Energy Conservation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National </a:t>
            </a:r>
            <a:r>
              <a:rPr lang="en-US" dirty="0" smtClean="0"/>
              <a:t>Security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“Declaration of Energy Independence”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Efficiency and New Sources of Energy will provide a safety buffer for the USA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Cost Savings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Every American – citizen, business and government will save LOTS of money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Land Use / Transportation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Quality of Life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Reduces commute times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More free time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Improves family dynamics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Reduces fuel use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/>
              <a:t>Less expensive living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Reduces </a:t>
            </a:r>
            <a:r>
              <a:rPr lang="en-US" dirty="0" smtClean="0"/>
              <a:t>land competition </a:t>
            </a:r>
            <a:r>
              <a:rPr lang="en-US" dirty="0" smtClean="0"/>
              <a:t>for food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New Energy Technology Investment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Patriotism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“A call to arms” - “We can do this together”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Dedicate your career - </a:t>
            </a:r>
            <a:r>
              <a:rPr lang="en-US" sz="2600" dirty="0" smtClean="0"/>
              <a:t>Be </a:t>
            </a:r>
            <a:r>
              <a:rPr lang="en-US" sz="2600" dirty="0" smtClean="0"/>
              <a:t>a Hero!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Economic Opportunity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“Buy Made-In-America Fuels/Energy”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New jobs are being created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National Security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u="sng" dirty="0" smtClean="0"/>
              <a:t>Remove</a:t>
            </a:r>
            <a:r>
              <a:rPr lang="en-US" sz="2600" dirty="0" smtClean="0"/>
              <a:t> dependence on foreign sources of energy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Secure our food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Recap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Three - Phased Approach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Focus on a few key opportunities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Do them well, and succeed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Market it all properly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Win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8458200" cy="480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Create millions of Green Jobs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Spark Economic expansion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achieve Energy Independence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provide Food security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while Saving the Planet (…for free)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9144000" cy="1222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How to…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91440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“Clean Energy 2.0”</a:t>
            </a:r>
            <a:br>
              <a:rPr lang="en-US" dirty="0" smtClean="0"/>
            </a:b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“ABUNDANT Clean </a:t>
            </a:r>
            <a:r>
              <a:rPr lang="en-US" dirty="0" smtClean="0"/>
              <a:t>energy or bust”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Truths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0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700" dirty="0" smtClean="0"/>
              <a:t>Worldwide energy use to grow by 50% within 30-40 years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700" dirty="0" smtClean="0"/>
              <a:t>The U.S. is a </a:t>
            </a:r>
            <a:r>
              <a:rPr lang="en-US" sz="2700" u="sng" dirty="0" smtClean="0"/>
              <a:t>net importer</a:t>
            </a:r>
            <a:r>
              <a:rPr lang="en-US" sz="2700" dirty="0" smtClean="0"/>
              <a:t> of both </a:t>
            </a:r>
            <a:r>
              <a:rPr lang="en-US" sz="2700" u="sng" dirty="0" smtClean="0"/>
              <a:t>natural gas</a:t>
            </a:r>
            <a:r>
              <a:rPr lang="en-US" sz="2700" dirty="0" smtClean="0"/>
              <a:t> AND the </a:t>
            </a:r>
            <a:r>
              <a:rPr lang="en-US" sz="2700" u="sng" dirty="0" smtClean="0"/>
              <a:t>nitrogen fertilizer</a:t>
            </a:r>
            <a:r>
              <a:rPr lang="en-US" sz="2700" dirty="0" smtClean="0"/>
              <a:t> we rely upon for all of our food supply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700" u="sng" dirty="0" smtClean="0"/>
              <a:t>We can achieve energy independence</a:t>
            </a:r>
            <a:r>
              <a:rPr lang="en-US" sz="2700" dirty="0" smtClean="0"/>
              <a:t> through clean energy and </a:t>
            </a:r>
            <a:r>
              <a:rPr lang="en-US" sz="2700" u="sng" dirty="0" smtClean="0"/>
              <a:t>we can afford it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700" u="sng" dirty="0" smtClean="0"/>
              <a:t>Nitrogen </a:t>
            </a:r>
            <a:r>
              <a:rPr lang="en-US" sz="2700" u="sng" dirty="0" smtClean="0"/>
              <a:t>fertilizer</a:t>
            </a:r>
            <a:r>
              <a:rPr lang="en-US" sz="2700" dirty="0" smtClean="0"/>
              <a:t> is all </a:t>
            </a:r>
            <a:r>
              <a:rPr lang="en-US" sz="2700" u="sng" dirty="0" smtClean="0"/>
              <a:t>made from natural gas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700" dirty="0" smtClean="0"/>
              <a:t>Doing </a:t>
            </a:r>
            <a:r>
              <a:rPr lang="en-US" sz="2700" dirty="0" smtClean="0"/>
              <a:t>“a little bit of everything” is a strategy for failure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700" u="sng" dirty="0" smtClean="0"/>
              <a:t>We just need the right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1"/>
          <p:cNvGraphicFramePr>
            <a:graphicFrameLocks/>
          </p:cNvGraphicFramePr>
          <p:nvPr/>
        </p:nvGraphicFramePr>
        <p:xfrm>
          <a:off x="838200" y="1447800"/>
          <a:ext cx="7391400" cy="4648200"/>
        </p:xfrm>
        <a:graphic>
          <a:graphicData uri="http://schemas.openxmlformats.org/presentationml/2006/ole">
            <p:oleObj spid="_x0000_s1026" r:id="rId3" imgW="6096528" imgH="4066384" progId="Excel.Chart.8">
              <p:embed/>
            </p:oleObj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har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r:id="rId3" imgW="6096528" imgH="4066384" progId="Excel.Chart.8">
              <p:embed/>
            </p:oleObj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640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Future Fossil Fuel Energy Consumption</a:t>
            </a:r>
          </a:p>
          <a:p>
            <a:pPr algn="ctr"/>
            <a:r>
              <a:rPr lang="en-US"/>
              <a:t>Prior to Solar Breakthrough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2599</TotalTime>
  <Words>1759</Words>
  <Application>Microsoft Office PowerPoint</Application>
  <PresentationFormat>On-screen Show (4:3)</PresentationFormat>
  <Paragraphs>355</Paragraphs>
  <Slides>57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Franklin Gothic Medium</vt:lpstr>
      <vt:lpstr>Franklin Gothic Book</vt:lpstr>
      <vt:lpstr>Wingdings 2</vt:lpstr>
      <vt:lpstr>Calibri</vt:lpstr>
      <vt:lpstr>MS PGothic</vt:lpstr>
      <vt:lpstr>Trek</vt:lpstr>
      <vt:lpstr>Microsoft Office Excel Chart</vt:lpstr>
      <vt:lpstr>“Clean Energy 2.0” . . . “ABUNDANT Clean energy or bust”</vt:lpstr>
      <vt:lpstr>A Declaration of Energy…  Independence  ABUNDANCE </vt:lpstr>
      <vt:lpstr>Create millions of NEW Jobs  Spark Economic expansion  achieve Energy Independence  provide Food security  while Saving the Planet (…for free) </vt:lpstr>
      <vt:lpstr>Myths &amp; Truths about Clean energy</vt:lpstr>
      <vt:lpstr>Myths</vt:lpstr>
      <vt:lpstr>Truths</vt:lpstr>
      <vt:lpstr>Slide 7</vt:lpstr>
      <vt:lpstr>Slide 8</vt:lpstr>
      <vt:lpstr>The strategy</vt:lpstr>
      <vt:lpstr>Slide 10</vt:lpstr>
      <vt:lpstr>The panacea</vt:lpstr>
      <vt:lpstr>How do we win?</vt:lpstr>
      <vt:lpstr>Key Principals</vt:lpstr>
      <vt:lpstr>technology acceleration</vt:lpstr>
      <vt:lpstr>technology acceleration Graphs</vt:lpstr>
      <vt:lpstr>Simplify the problem</vt:lpstr>
      <vt:lpstr>Staged Rollout</vt:lpstr>
      <vt:lpstr>Start Each Phase Now</vt:lpstr>
      <vt:lpstr>Strategy details</vt:lpstr>
      <vt:lpstr>Stage Focus</vt:lpstr>
      <vt:lpstr>Slide 21</vt:lpstr>
      <vt:lpstr>Slide 22</vt:lpstr>
      <vt:lpstr>Slide 23</vt:lpstr>
      <vt:lpstr>Slide 24</vt:lpstr>
      <vt:lpstr>Stage 1 (ST) – ENERGY Efficiency (20%)</vt:lpstr>
      <vt:lpstr>Stage 2 (MT)  – Renewable Energy (20%)</vt:lpstr>
      <vt:lpstr>Energy Use Replacement Targets</vt:lpstr>
      <vt:lpstr>Stage 2 – Intelligent energy replacement </vt:lpstr>
      <vt:lpstr>Stage 3 (LT) – Solar Energy Breakthrough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Recommendations</vt:lpstr>
      <vt:lpstr>create new dept of clean energy (DCE)</vt:lpstr>
      <vt:lpstr>Investments – Infrastructure (ST MT LT) </vt:lpstr>
      <vt:lpstr>New approach to govt funding </vt:lpstr>
      <vt:lpstr>govt funding Details (1 of 2)</vt:lpstr>
      <vt:lpstr>govt funding Details (2 of 2)</vt:lpstr>
      <vt:lpstr>Create Govt / Business partnership</vt:lpstr>
      <vt:lpstr>Partnership details</vt:lpstr>
      <vt:lpstr>Stage Details</vt:lpstr>
      <vt:lpstr>Stage 1 – Conservation STrategy</vt:lpstr>
      <vt:lpstr>Stage 1 – Conservation Programs</vt:lpstr>
      <vt:lpstr>Stage 2 – Renewable energy</vt:lpstr>
      <vt:lpstr>Stage 2 – Land Use and Transit</vt:lpstr>
      <vt:lpstr>Stage 3 – Solar Energy</vt:lpstr>
      <vt:lpstr>How to Sell It - “The Spin”</vt:lpstr>
      <vt:lpstr>Conservation</vt:lpstr>
      <vt:lpstr>Land Use / Transportation</vt:lpstr>
      <vt:lpstr>New Energy Technology Investment</vt:lpstr>
      <vt:lpstr>Recap</vt:lpstr>
      <vt:lpstr>Create millions of Green Jobs  Spark Economic expansion  achieve Energy Independence  provide Food security  while Saving the Planet (…for free) </vt:lpstr>
      <vt:lpstr>“Clean Energy 2.0” . . . “ABUNDANT Clean energy or bust”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Notes</dc:title>
  <dc:creator>Jack Oswald</dc:creator>
  <cp:lastModifiedBy>Jack Oswald</cp:lastModifiedBy>
  <cp:revision>126</cp:revision>
  <cp:lastPrinted>2008-07-16T17:47:46Z</cp:lastPrinted>
  <dcterms:created xsi:type="dcterms:W3CDTF">2008-07-16T17:54:43Z</dcterms:created>
  <dcterms:modified xsi:type="dcterms:W3CDTF">2010-03-23T16:43:08Z</dcterms:modified>
</cp:coreProperties>
</file>